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262" r:id="rId10"/>
    <p:sldId id="263" r:id="rId11"/>
    <p:sldId id="299" r:id="rId12"/>
    <p:sldId id="302" r:id="rId13"/>
    <p:sldId id="264" r:id="rId14"/>
    <p:sldId id="266" r:id="rId15"/>
    <p:sldId id="334" r:id="rId16"/>
    <p:sldId id="265" r:id="rId17"/>
    <p:sldId id="276" r:id="rId18"/>
    <p:sldId id="336" r:id="rId19"/>
    <p:sldId id="335"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38" r:id="rId42"/>
    <p:sldId id="318" r:id="rId43"/>
    <p:sldId id="339" r:id="rId44"/>
    <p:sldId id="340"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17" autoAdjust="0"/>
    <p:restoredTop sz="85174"/>
  </p:normalViewPr>
  <p:slideViewPr>
    <p:cSldViewPr snapToGrid="0" snapToObjects="1">
      <p:cViewPr varScale="1">
        <p:scale>
          <a:sx n="91" d="100"/>
          <a:sy n="91" d="100"/>
        </p:scale>
        <p:origin x="127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03-Apr-22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03-Apr-22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EDA%20lab%20-%20done.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Data%20Visualiza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00d33m/Coursera-IBM-DS-Capstone-2022/blob/main/EDA%20with%20SQL%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00d33m/Coursera-IBM-DS-Capstone-2022/blob/main/Interactive%20Visual%20Analytics%20with%20Folium%20lab%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00d33m/Coursera-IBM-DS-Capstone-2022/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00d33m/Coursera-IBM-DS-Capstone-2022/blob/main/Machine%20Learning%20Prediction%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1-01-01"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00d33m/Coursera-IBM-DS-Capstone-2022/blob/main/SpaceX%20Collecting%20Data%20-%20don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00d33m/Coursera-IBM-DS-Capstone-2022/blob/main/Data%20Collection%20with%20Web%20Scraping%20-%20done.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Pedro Barcellos</a:t>
            </a:r>
          </a:p>
          <a:p>
            <a:r>
              <a:rPr lang="en-US" dirty="0">
                <a:solidFill>
                  <a:schemeClr val="bg2"/>
                </a:solidFill>
                <a:latin typeface="Abadi" panose="020B0604020104020204" pitchFamily="34" charset="0"/>
                <a:ea typeface="SF Pro" pitchFamily="2" charset="0"/>
                <a:cs typeface="SF Pro" pitchFamily="2" charset="0"/>
              </a:rPr>
              <a:t>03/04/2022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8B45E-EF1E-41C5-9F34-F1AB9867B92C}"/>
              </a:ext>
            </a:extLst>
          </p:cNvPr>
          <p:cNvPicPr>
            <a:picLocks noChangeAspect="1"/>
          </p:cNvPicPr>
          <p:nvPr/>
        </p:nvPicPr>
        <p:blipFill>
          <a:blip r:embed="rId3"/>
          <a:stretch>
            <a:fillRect/>
          </a:stretch>
        </p:blipFill>
        <p:spPr>
          <a:xfrm>
            <a:off x="6096000" y="1355834"/>
            <a:ext cx="5325988" cy="5071376"/>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5834"/>
            <a:ext cx="5325989" cy="5071377"/>
          </a:xfrm>
          <a:prstGeom prst="rect">
            <a:avLst/>
          </a:prstGeom>
        </p:spPr>
        <p:txBody>
          <a:bodyPr/>
          <a:lstStyle/>
          <a:p>
            <a:pPr marL="0" indent="0" algn="just">
              <a:buNone/>
            </a:pPr>
            <a:r>
              <a:rPr lang="en-US" sz="2200" dirty="0">
                <a:solidFill>
                  <a:schemeClr val="accent3">
                    <a:lumMod val="25000"/>
                  </a:schemeClr>
                </a:solidFill>
                <a:latin typeface="Abadi" panose="020B0604020104020204" pitchFamily="34" charset="0"/>
              </a:rPr>
              <a:t>EDA was done on top of the data collection of the API combined with the scraped from the Wiki, on form of Panda data frames  where null values for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were replaced by its mean value, and classification of the Outcome was turned into a new column / attribute called Class where 0 denotes a failed result and 1 a successful one. That allowed us to initiate quantitative analysis of number of successful and unsuccessful launches per Launch Site, and its occurrences per Orbit.</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Data Wrangling</a:t>
            </a:r>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71752"/>
            <a:ext cx="5325989" cy="5155459"/>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Here are some of  the findings possible with the visual analysis of the linear, bar and scatter plots. By relating Flight number and Launch Site, Orbit and Success ratio (Class).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As a summary we could say that:</a:t>
            </a:r>
          </a:p>
          <a:p>
            <a:pPr>
              <a:lnSpc>
                <a:spcPct val="100000"/>
              </a:lnSpc>
              <a:spcBef>
                <a:spcPts val="1400"/>
              </a:spcBef>
            </a:pPr>
            <a:r>
              <a:rPr lang="en-US" sz="1800" dirty="0">
                <a:solidFill>
                  <a:schemeClr val="accent3">
                    <a:lumMod val="25000"/>
                  </a:schemeClr>
                </a:solidFill>
                <a:latin typeface="Abadi" panose="020B0604020104020204" pitchFamily="34" charset="0"/>
              </a:rPr>
              <a:t>The success ratio of SpaceX launches increased in time. (Class x Year graph on next slide)</a:t>
            </a:r>
            <a:r>
              <a:rPr lang="en-US" sz="1400" dirty="0">
                <a:solidFill>
                  <a:schemeClr val="accent3">
                    <a:lumMod val="25000"/>
                  </a:schemeClr>
                </a:solidFill>
                <a:latin typeface="Abadi" panose="020B0604020104020204" pitchFamily="34" charset="0"/>
              </a:rPr>
              <a:t> 	</a:t>
            </a:r>
          </a:p>
          <a:p>
            <a:pPr>
              <a:lnSpc>
                <a:spcPct val="100000"/>
              </a:lnSpc>
              <a:spcBef>
                <a:spcPts val="1400"/>
              </a:spcBef>
            </a:pPr>
            <a:r>
              <a:rPr lang="en-US" sz="18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18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2836675C-EBDF-4AC4-A360-D95C24B9BCCF}"/>
              </a:ext>
            </a:extLst>
          </p:cNvPr>
          <p:cNvSpPr txBox="1">
            <a:spLocks/>
          </p:cNvSpPr>
          <p:nvPr/>
        </p:nvSpPr>
        <p:spPr>
          <a:xfrm>
            <a:off x="6096000" y="1277007"/>
            <a:ext cx="5257800" cy="51502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KSC LC 39A launch site was only used after the last “twentieths” flight number, failed on CCAFS SLC 40;</a:t>
            </a:r>
          </a:p>
          <a:p>
            <a:pPr>
              <a:lnSpc>
                <a:spcPct val="100000"/>
              </a:lnSpc>
              <a:spcBef>
                <a:spcPts val="1400"/>
              </a:spcBef>
            </a:pPr>
            <a:r>
              <a:rPr lang="en-US" sz="18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r>
              <a:rPr lang="en-US" sz="18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18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18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1800" dirty="0">
                <a:solidFill>
                  <a:schemeClr val="accent3">
                    <a:lumMod val="25000"/>
                  </a:schemeClr>
                </a:solidFill>
                <a:latin typeface="Abadi" panose="020B0604020104020204" pitchFamily="34" charset="0"/>
              </a:rPr>
              <a:t>SO orbit has only failed.</a:t>
            </a:r>
          </a:p>
          <a:p>
            <a:pPr>
              <a:lnSpc>
                <a:spcPct val="100000"/>
              </a:lnSpc>
              <a:spcBef>
                <a:spcPts val="1400"/>
              </a:spcBef>
            </a:pP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Data Visualization</a:t>
            </a:r>
            <a:endParaRPr lang="en-US" sz="20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pSp>
        <p:nvGrpSpPr>
          <p:cNvPr id="2" name="Group 1">
            <a:extLst>
              <a:ext uri="{FF2B5EF4-FFF2-40B4-BE49-F238E27FC236}">
                <a16:creationId xmlns:a16="http://schemas.microsoft.com/office/drawing/2014/main" id="{27D357BA-D374-47DA-AC77-690705ACA21C}"/>
              </a:ext>
            </a:extLst>
          </p:cNvPr>
          <p:cNvGrpSpPr/>
          <p:nvPr/>
        </p:nvGrpSpPr>
        <p:grpSpPr>
          <a:xfrm>
            <a:off x="320040" y="1873863"/>
            <a:ext cx="11553601" cy="3110274"/>
            <a:chOff x="320040" y="2077008"/>
            <a:chExt cx="11553601" cy="3110274"/>
          </a:xfrm>
        </p:grpSpPr>
        <p:pic>
          <p:nvPicPr>
            <p:cNvPr id="7" name="Picture 2">
              <a:extLst>
                <a:ext uri="{FF2B5EF4-FFF2-40B4-BE49-F238E27FC236}">
                  <a16:creationId xmlns:a16="http://schemas.microsoft.com/office/drawing/2014/main" id="{215E6D4E-21CA-4BCC-A576-96E64ACE60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367383"/>
              <a:ext cx="3425609" cy="24848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CFD58F68-3ACC-4073-923A-E86D04AA94A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5729" y="2432071"/>
              <a:ext cx="3433324" cy="2355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142BB74-3DEF-485A-B9D0-FF2153DFC81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9725" y="2077008"/>
              <a:ext cx="3423916" cy="31102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318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514494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We loaded the SpaceX csv dataset into IBM PostgreSQL database; </a:t>
            </a:r>
            <a:r>
              <a:rPr lang="en-US" sz="1800" dirty="0">
                <a:solidFill>
                  <a:schemeClr val="accent3">
                    <a:lumMod val="25000"/>
                  </a:schemeClr>
                </a:solidFill>
                <a:latin typeface="Abadi" panose="020B0604020104020204" pitchFamily="34" charset="0"/>
              </a:rPr>
              <a:t>GitHub link: </a:t>
            </a:r>
            <a:r>
              <a:rPr lang="en-US" sz="1800" dirty="0">
                <a:solidFill>
                  <a:schemeClr val="accent3">
                    <a:lumMod val="25000"/>
                  </a:schemeClr>
                </a:solidFill>
                <a:latin typeface="Abadi" panose="020B0604020104020204" pitchFamily="34" charset="0"/>
                <a:hlinkClick r:id="rId3"/>
              </a:rPr>
              <a:t>EAD with SQL</a:t>
            </a: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We used SQL to get some insights from the data:</a:t>
            </a:r>
          </a:p>
          <a:p>
            <a:pPr lvl="1">
              <a:lnSpc>
                <a:spcPct val="100000"/>
              </a:lnSpc>
              <a:spcBef>
                <a:spcPts val="1400"/>
              </a:spcBef>
            </a:pPr>
            <a:r>
              <a:rPr lang="en-US" sz="1400" dirty="0">
                <a:solidFill>
                  <a:schemeClr val="accent3">
                    <a:lumMod val="25000"/>
                  </a:schemeClr>
                </a:solidFill>
                <a:latin typeface="Abadi"/>
              </a:rPr>
              <a:t>The names of the unique launch sites in the space mission</a:t>
            </a:r>
          </a:p>
          <a:p>
            <a:pPr lvl="1">
              <a:lnSpc>
                <a:spcPct val="100000"/>
              </a:lnSpc>
              <a:spcBef>
                <a:spcPts val="1400"/>
              </a:spcBef>
            </a:pPr>
            <a:r>
              <a:rPr lang="en-US" sz="1400" dirty="0">
                <a:solidFill>
                  <a:schemeClr val="accent3">
                    <a:lumMod val="25000"/>
                  </a:schemeClr>
                </a:solidFill>
                <a:latin typeface="Abadi"/>
              </a:rPr>
              <a:t>First 5 records where launch sites beginning with the string 'CCA’</a:t>
            </a:r>
          </a:p>
          <a:p>
            <a:pPr lvl="1">
              <a:lnSpc>
                <a:spcPct val="100000"/>
              </a:lnSpc>
              <a:spcBef>
                <a:spcPts val="1400"/>
              </a:spcBef>
            </a:pPr>
            <a:r>
              <a:rPr lang="en-US" sz="14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Average payload mass carried by booster version F9 v1.1</a:t>
            </a:r>
          </a:p>
          <a:p>
            <a:pPr lvl="1">
              <a:lnSpc>
                <a:spcPct val="100000"/>
              </a:lnSpc>
              <a:spcBef>
                <a:spcPts val="1400"/>
              </a:spcBef>
            </a:pPr>
            <a:r>
              <a:rPr lang="en-US" sz="1400" dirty="0">
                <a:solidFill>
                  <a:schemeClr val="accent3">
                    <a:lumMod val="25000"/>
                  </a:schemeClr>
                </a:solidFill>
                <a:latin typeface="Abadi"/>
              </a:rPr>
              <a:t>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a:rPr>
              <a:t>Total number of successful and failure mission outcomes</a:t>
            </a:r>
          </a:p>
          <a:p>
            <a:pPr lvl="1">
              <a:lnSpc>
                <a:spcPct val="100000"/>
              </a:lnSpc>
              <a:spcBef>
                <a:spcPts val="1400"/>
              </a:spcBef>
            </a:pPr>
            <a:r>
              <a:rPr lang="en-US" sz="1400" dirty="0">
                <a:solidFill>
                  <a:schemeClr val="accent3">
                    <a:lumMod val="25000"/>
                  </a:schemeClr>
                </a:solidFill>
                <a:latin typeface="Abadi"/>
              </a:rPr>
              <a:t>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The failed landing outcomes in drone ship, their booster versions, and launch site names for in year 2015</a:t>
            </a:r>
          </a:p>
          <a:p>
            <a:pPr lvl="1">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endParaRPr lang="en-US" sz="1800" dirty="0">
              <a:solidFill>
                <a:schemeClr val="accent3">
                  <a:lumMod val="25000"/>
                </a:schemeClr>
              </a:solidFill>
              <a:latin typeface="Abadi"/>
            </a:endParaRPr>
          </a:p>
          <a:p>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 all Launch Sites on a map using circles, and by using map objects we added markers for success or failed launches, (based on the classification of the Outcome: Class where 0 is fail and 1 success), and lines denoting the calculated distance from launch sites to highways, railroads and closest city. And by using clusters, we shown which launch site had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answer some of these questions (where we found it is true):</a:t>
            </a:r>
          </a:p>
          <a:p>
            <a:pPr>
              <a:lnSpc>
                <a:spcPct val="100000"/>
              </a:lnSpc>
              <a:spcBef>
                <a:spcPts val="1400"/>
              </a:spcBef>
            </a:pPr>
            <a:r>
              <a:rPr lang="en-US" sz="2200" dirty="0">
                <a:solidFill>
                  <a:schemeClr val="accent3">
                    <a:lumMod val="25000"/>
                  </a:schemeClr>
                </a:solidFill>
                <a:latin typeface="Abadi" panose="020B0604020104020204" pitchFamily="34" charset="0"/>
              </a:rPr>
              <a:t>Are launch sites near railways, highways and / or coastline?</a:t>
            </a:r>
          </a:p>
          <a:p>
            <a:pPr>
              <a:lnSpc>
                <a:spcPct val="100000"/>
              </a:lnSpc>
              <a:spcBef>
                <a:spcPts val="1400"/>
              </a:spcBef>
            </a:pPr>
            <a:r>
              <a:rPr lang="en-US" sz="2200" dirty="0">
                <a:solidFill>
                  <a:schemeClr val="accent3">
                    <a:lumMod val="25000"/>
                  </a:schemeClr>
                </a:solidFill>
                <a:latin typeface="Abadi" panose="020B0604020104020204" pitchFamily="34" charset="0"/>
              </a:rPr>
              <a:t>Do launch sites keep certain distance away from cities?</a:t>
            </a:r>
          </a:p>
          <a:p>
            <a:r>
              <a:rPr lang="en-US" dirty="0"/>
              <a:t>GitHub link: </a:t>
            </a:r>
            <a:r>
              <a:rPr lang="en-US" dirty="0">
                <a:hlinkClick r:id="rId3"/>
              </a:rPr>
              <a:t>Interactive Map with Folium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51344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list of Launch Sites for selection and input for the other components that were filtered dynamically</a:t>
            </a:r>
          </a:p>
          <a:p>
            <a:pPr>
              <a:lnSpc>
                <a:spcPct val="100000"/>
              </a:lnSpc>
              <a:spcBef>
                <a:spcPts val="1400"/>
              </a:spcBef>
            </a:pPr>
            <a:r>
              <a:rPr lang="en-US" sz="2200" dirty="0">
                <a:solidFill>
                  <a:schemeClr val="accent3">
                    <a:lumMod val="25000"/>
                  </a:schemeClr>
                </a:solidFill>
                <a:latin typeface="Abadi" panose="020B0604020104020204" pitchFamily="34" charset="0"/>
              </a:rPr>
              <a:t>Pie chart to show the total successful launches count for all sites and if / when a specific launch site was selected, show the Success vs. Failed counts for the site</a:t>
            </a:r>
          </a:p>
          <a:p>
            <a:pPr>
              <a:lnSpc>
                <a:spcPct val="100000"/>
              </a:lnSpc>
              <a:spcBef>
                <a:spcPts val="1400"/>
              </a:spcBef>
            </a:pPr>
            <a:r>
              <a:rPr lang="en-US" sz="2200" dirty="0">
                <a:solidFill>
                  <a:schemeClr val="accent3">
                    <a:lumMod val="25000"/>
                  </a:schemeClr>
                </a:solidFill>
                <a:latin typeface="Abadi" panose="020B0604020104020204" pitchFamily="34" charset="0"/>
              </a:rPr>
              <a:t>Horizontal slider to select payload range </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main goal was to visualize the correlation between Launch site, Payload and Success rate for the SpaceX launches.</a:t>
            </a:r>
          </a:p>
          <a:p>
            <a:pPr>
              <a:lnSpc>
                <a:spcPct val="100000"/>
              </a:lnSpc>
              <a:spcBef>
                <a:spcPts val="1400"/>
              </a:spcBef>
            </a:pPr>
            <a:r>
              <a:rPr lang="en-US" sz="2400" dirty="0">
                <a:solidFill>
                  <a:schemeClr val="accent3">
                    <a:lumMod val="25000"/>
                  </a:schemeClr>
                </a:solidFill>
                <a:latin typeface="Abadi" panose="020B0604020104020204" pitchFamily="34" charset="0"/>
              </a:rPr>
              <a:t>GitHub link: </a:t>
            </a:r>
            <a:r>
              <a:rPr lang="en-US" sz="2400" dirty="0">
                <a:solidFill>
                  <a:schemeClr val="accent3">
                    <a:lumMod val="25000"/>
                  </a:schemeClr>
                </a:solidFill>
                <a:latin typeface="Abadi" panose="020B0604020104020204" pitchFamily="34" charset="0"/>
                <a:hlinkClick r:id="rId3"/>
              </a:rPr>
              <a:t>Dashboard app</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826524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9" name="Picture 8" descr="Graphical user interface, application&#10;&#10;Description automatically generated with medium confidence">
            <a:extLst>
              <a:ext uri="{FF2B5EF4-FFF2-40B4-BE49-F238E27FC236}">
                <a16:creationId xmlns:a16="http://schemas.microsoft.com/office/drawing/2014/main" id="{C7D209A5-AC86-4E44-9844-7D2235438BBD}"/>
              </a:ext>
            </a:extLst>
          </p:cNvPr>
          <p:cNvPicPr>
            <a:picLocks noChangeAspect="1"/>
          </p:cNvPicPr>
          <p:nvPr/>
        </p:nvPicPr>
        <p:blipFill>
          <a:blip r:embed="rId3"/>
          <a:stretch>
            <a:fillRect/>
          </a:stretch>
        </p:blipFill>
        <p:spPr>
          <a:xfrm>
            <a:off x="770012" y="3851651"/>
            <a:ext cx="10687961" cy="2575560"/>
          </a:xfrm>
          <a:prstGeom prst="rect">
            <a:avLst/>
          </a:prstGeom>
        </p:spPr>
      </p:pic>
      <p:pic>
        <p:nvPicPr>
          <p:cNvPr id="11" name="Picture 10" descr="Graphical user interface, application, website&#10;&#10;Description automatically generated">
            <a:extLst>
              <a:ext uri="{FF2B5EF4-FFF2-40B4-BE49-F238E27FC236}">
                <a16:creationId xmlns:a16="http://schemas.microsoft.com/office/drawing/2014/main" id="{1C0BB6AA-AE27-46AF-A02D-B9BFE7429184}"/>
              </a:ext>
            </a:extLst>
          </p:cNvPr>
          <p:cNvPicPr>
            <a:picLocks noChangeAspect="1"/>
          </p:cNvPicPr>
          <p:nvPr/>
        </p:nvPicPr>
        <p:blipFill>
          <a:blip r:embed="rId4"/>
          <a:stretch>
            <a:fillRect/>
          </a:stretch>
        </p:blipFill>
        <p:spPr>
          <a:xfrm>
            <a:off x="770012" y="1321277"/>
            <a:ext cx="10687960" cy="2575560"/>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01368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to data frames using Panda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then the data frame was split into test and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A few different machine learning models were built and parametrized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score and accuracy of the models was calculated, and the models improved by it with the usage of Logistics Regression followed by Support Vector machine, Decision Tree, Confusion matrix, </a:t>
            </a:r>
            <a:r>
              <a:rPr lang="en-US" sz="2200" dirty="0" err="1">
                <a:solidFill>
                  <a:schemeClr val="accent3">
                    <a:lumMod val="25000"/>
                  </a:schemeClr>
                </a:solidFill>
                <a:latin typeface="Abadi" panose="020B0604020104020204" pitchFamily="34" charset="0"/>
              </a:rPr>
              <a:t>Nearst</a:t>
            </a:r>
            <a:r>
              <a:rPr lang="en-US" sz="2200" dirty="0">
                <a:solidFill>
                  <a:schemeClr val="accent3">
                    <a:lumMod val="25000"/>
                  </a:schemeClr>
                </a:solidFill>
                <a:latin typeface="Abadi" panose="020B0604020104020204" pitchFamily="34" charset="0"/>
              </a:rPr>
              <a:t> Neighbors</a:t>
            </a:r>
          </a:p>
          <a:p>
            <a:r>
              <a:rPr lang="en-US" dirty="0" err="1"/>
              <a:t>Github</a:t>
            </a:r>
            <a:r>
              <a:rPr lang="en-US" dirty="0"/>
              <a:t> link: </a:t>
            </a:r>
            <a:r>
              <a:rPr lang="en-US" dirty="0">
                <a:hlinkClick r:id="rId3"/>
              </a:rPr>
              <a:t>Predictive Analysis Classification</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0C097B1D-E0AA-428C-B484-3FCE84984A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0858"/>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C4C49917-0EE2-448F-A7C0-280A7DB9CDB7}"/>
              </a:ext>
            </a:extLst>
          </p:cNvPr>
          <p:cNvSpPr txBox="1">
            <a:spLocks/>
          </p:cNvSpPr>
          <p:nvPr/>
        </p:nvSpPr>
        <p:spPr>
          <a:xfrm>
            <a:off x="770012" y="3673694"/>
            <a:ext cx="10515600" cy="275351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r>
              <a:rPr lang="en-US" sz="2400" dirty="0">
                <a:solidFill>
                  <a:schemeClr val="accent3">
                    <a:lumMod val="25000"/>
                  </a:schemeClr>
                </a:solidFill>
                <a:latin typeface="Abadi" panose="020B0604020104020204" pitchFamily="34" charset="0"/>
              </a:rPr>
              <a:t>Recent launches (flight numbers &gt; 40 ) were more prone to success on CCAFS SLC 40 Launch Site;</a:t>
            </a:r>
          </a:p>
          <a:p>
            <a:pPr>
              <a:lnSpc>
                <a:spcPct val="100000"/>
              </a:lnSpc>
              <a:spcBef>
                <a:spcPts val="1400"/>
              </a:spcBef>
            </a:pPr>
            <a:r>
              <a:rPr lang="en-US" sz="2400" dirty="0">
                <a:solidFill>
                  <a:schemeClr val="accent3">
                    <a:lumMod val="25000"/>
                  </a:schemeClr>
                </a:solidFill>
                <a:latin typeface="Abadi" panose="020B0604020104020204" pitchFamily="34" charset="0"/>
              </a:rPr>
              <a:t>Early launches (flight numbers 0 to 25) were more prone to fail and were also launched from CCAFS SLC 40;</a:t>
            </a:r>
          </a:p>
          <a:p>
            <a:pPr>
              <a:lnSpc>
                <a:spcPct val="100000"/>
              </a:lnSpc>
              <a:spcBef>
                <a:spcPts val="1400"/>
              </a:spcBef>
            </a:pPr>
            <a:r>
              <a:rPr lang="en-US" sz="2400" dirty="0">
                <a:solidFill>
                  <a:schemeClr val="accent3">
                    <a:lumMod val="25000"/>
                  </a:schemeClr>
                </a:solidFill>
                <a:latin typeface="Abadi" panose="020B0604020104020204" pitchFamily="34" charset="0"/>
              </a:rPr>
              <a:t>Fewer launches were done on VAFB SLC 4E than in any other launch site, which proportionally gives it a better success ratio;</a:t>
            </a:r>
          </a:p>
          <a:p>
            <a:pPr>
              <a:lnSpc>
                <a:spcPct val="100000"/>
              </a:lnSpc>
              <a:spcBef>
                <a:spcPts val="1400"/>
              </a:spcBef>
            </a:pPr>
            <a:r>
              <a:rPr lang="en-US" sz="2400" dirty="0">
                <a:solidFill>
                  <a:schemeClr val="accent3">
                    <a:lumMod val="25000"/>
                  </a:schemeClr>
                </a:solidFill>
                <a:latin typeface="Abadi" panose="020B0604020104020204" pitchFamily="34" charset="0"/>
              </a:rPr>
              <a:t>KSC LC 39A launch site was only used or started its activities after the last “twentieths” flight number failed on CCAFS SLC 40 site;</a:t>
            </a:r>
          </a:p>
          <a:p>
            <a:pPr>
              <a:lnSpc>
                <a:spcPct val="100000"/>
              </a:lnSpc>
              <a:spcBef>
                <a:spcPts val="1400"/>
              </a:spcBef>
            </a:pPr>
            <a:r>
              <a:rPr lang="en-US" sz="2400" dirty="0">
                <a:solidFill>
                  <a:schemeClr val="accent3">
                    <a:lumMod val="25000"/>
                  </a:schemeClr>
                </a:solidFill>
                <a:latin typeface="Abadi" panose="020B0604020104020204" pitchFamily="34" charset="0"/>
              </a:rPr>
              <a:t>Activities returned to launch site CCAFS SLC 40 after the flight number 40 and a good success ratio started after flight number 60.</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3893157"/>
            <a:ext cx="10515600" cy="2534054"/>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for CCAFS SLC 40 higher the success rate.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194" name="Picture 2">
            <a:extLst>
              <a:ext uri="{FF2B5EF4-FFF2-40B4-BE49-F238E27FC236}">
                <a16:creationId xmlns:a16="http://schemas.microsoft.com/office/drawing/2014/main" id="{43BAB339-0CA4-4E17-92A8-52AD151C7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11" y="1336850"/>
            <a:ext cx="12101689" cy="2534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2261"/>
            <a:ext cx="4926597" cy="514494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2400" dirty="0">
                <a:solidFill>
                  <a:schemeClr val="accent3">
                    <a:lumMod val="25000"/>
                  </a:schemeClr>
                </a:solidFill>
                <a:latin typeface="Abadi" panose="020B0604020104020204" pitchFamily="34" charset="0"/>
              </a:rPr>
              <a:t>Orbit PO has higher success rate, followed by ES-L1 then HEO and MEO to SSO then GEO.</a:t>
            </a:r>
          </a:p>
          <a:p>
            <a:pPr>
              <a:lnSpc>
                <a:spcPct val="100000"/>
              </a:lnSpc>
              <a:spcBef>
                <a:spcPts val="1400"/>
              </a:spcBef>
            </a:pPr>
            <a:r>
              <a:rPr lang="en-US" sz="2400" dirty="0">
                <a:solidFill>
                  <a:schemeClr val="accent3">
                    <a:lumMod val="25000"/>
                  </a:schemeClr>
                </a:solidFill>
                <a:latin typeface="Abadi" panose="020B0604020104020204" pitchFamily="34" charset="0"/>
              </a:rPr>
              <a:t>LEO, ISS, GTO tie on success rate. </a:t>
            </a:r>
          </a:p>
          <a:p>
            <a:pPr>
              <a:lnSpc>
                <a:spcPct val="100000"/>
              </a:lnSpc>
              <a:spcBef>
                <a:spcPts val="1400"/>
              </a:spcBef>
            </a:pPr>
            <a:r>
              <a:rPr lang="en-US" sz="2400" dirty="0">
                <a:solidFill>
                  <a:schemeClr val="accent3">
                    <a:lumMod val="25000"/>
                  </a:schemeClr>
                </a:solidFill>
                <a:latin typeface="Abadi" panose="020B0604020104020204" pitchFamily="34" charset="0"/>
              </a:rPr>
              <a:t>VLEO orbit has only success. </a:t>
            </a:r>
          </a:p>
          <a:p>
            <a:pPr>
              <a:lnSpc>
                <a:spcPct val="100000"/>
              </a:lnSpc>
              <a:spcBef>
                <a:spcPts val="1400"/>
              </a:spcBef>
            </a:pPr>
            <a:r>
              <a:rPr lang="en-US" sz="2400" dirty="0">
                <a:solidFill>
                  <a:schemeClr val="accent3">
                    <a:lumMod val="25000"/>
                  </a:schemeClr>
                </a:solidFill>
                <a:latin typeface="Abadi" panose="020B0604020104020204" pitchFamily="34" charset="0"/>
              </a:rPr>
              <a:t>SO orbit has only failed.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9218" name="Picture 2">
            <a:extLst>
              <a:ext uri="{FF2B5EF4-FFF2-40B4-BE49-F238E27FC236}">
                <a16:creationId xmlns:a16="http://schemas.microsoft.com/office/drawing/2014/main" id="{22EE7C9B-7455-4C87-A5B3-B1AB2D539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395" y="2054836"/>
            <a:ext cx="4962579" cy="359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63184"/>
            <a:ext cx="10687961" cy="276402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Flight number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42" name="Picture 2">
            <a:extLst>
              <a:ext uri="{FF2B5EF4-FFF2-40B4-BE49-F238E27FC236}">
                <a16:creationId xmlns:a16="http://schemas.microsoft.com/office/drawing/2014/main" id="{6C6F9AFE-A157-49EC-A775-ABC7C4B1B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81934"/>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684273"/>
            <a:ext cx="10515598" cy="2742937"/>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plot of payload vs. orbit type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There is an increase of the successful landing accompanied by an increase on the payload for the orbits PO, LEO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1268" name="Picture 4">
            <a:extLst>
              <a:ext uri="{FF2B5EF4-FFF2-40B4-BE49-F238E27FC236}">
                <a16:creationId xmlns:a16="http://schemas.microsoft.com/office/drawing/2014/main" id="{576062FA-5E71-4951-9697-81C7EAE76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3023"/>
            <a:ext cx="1219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0209" y="1313793"/>
            <a:ext cx="5275791" cy="511341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From 2013 onwards there was a constantly increase on the success rate for SpaceX rocket launches with a slight decline in 2018 which was soon recovered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2290" name="Picture 2">
            <a:extLst>
              <a:ext uri="{FF2B5EF4-FFF2-40B4-BE49-F238E27FC236}">
                <a16:creationId xmlns:a16="http://schemas.microsoft.com/office/drawing/2014/main" id="{FF53E393-4261-42EF-9434-4E3B18D4B8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181" y="2060705"/>
            <a:ext cx="5275791" cy="361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DISTINCT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BDD3F974-C0A1-4550-80D8-35C3DD8C5902}"/>
              </a:ext>
            </a:extLst>
          </p:cNvPr>
          <p:cNvPicPr>
            <a:picLocks noChangeAspect="1"/>
          </p:cNvPicPr>
          <p:nvPr/>
        </p:nvPicPr>
        <p:blipFill>
          <a:blip r:embed="rId3"/>
          <a:stretch>
            <a:fillRect/>
          </a:stretch>
        </p:blipFill>
        <p:spPr>
          <a:xfrm>
            <a:off x="483358" y="2653506"/>
            <a:ext cx="11088906" cy="26955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1752"/>
            <a:ext cx="10515599" cy="49052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using the function LIMIT and the operator LIKE returning the first 5 records of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0CE46E3-868E-4D51-AF86-9FF94A5C56A0}"/>
              </a:ext>
            </a:extLst>
          </p:cNvPr>
          <p:cNvPicPr>
            <a:picLocks noChangeAspect="1"/>
          </p:cNvPicPr>
          <p:nvPr/>
        </p:nvPicPr>
        <p:blipFill>
          <a:blip r:embed="rId3"/>
          <a:stretch>
            <a:fillRect/>
          </a:stretch>
        </p:blipFill>
        <p:spPr>
          <a:xfrm>
            <a:off x="1354174" y="2277435"/>
            <a:ext cx="9483651" cy="414977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66007"/>
            <a:ext cx="10515600" cy="411095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payload carried by boosters from NASA using function SUM and where clause customer equal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0FAA2AC-4E25-4A19-862B-F8E124778EC5}"/>
              </a:ext>
            </a:extLst>
          </p:cNvPr>
          <p:cNvPicPr>
            <a:picLocks noChangeAspect="1"/>
          </p:cNvPicPr>
          <p:nvPr/>
        </p:nvPicPr>
        <p:blipFill>
          <a:blip r:embed="rId3"/>
          <a:stretch>
            <a:fillRect/>
          </a:stretch>
        </p:blipFill>
        <p:spPr>
          <a:xfrm>
            <a:off x="788332" y="3429000"/>
            <a:ext cx="10615335" cy="16182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average payload mass carried by booster version F9 v1.1, using function AVG and where clause booster version equal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289256E-0FAB-43A5-AC4C-47C894A799CE}"/>
              </a:ext>
            </a:extLst>
          </p:cNvPr>
          <p:cNvPicPr>
            <a:picLocks noChangeAspect="1"/>
          </p:cNvPicPr>
          <p:nvPr/>
        </p:nvPicPr>
        <p:blipFill>
          <a:blip r:embed="rId3"/>
          <a:stretch>
            <a:fillRect/>
          </a:stretch>
        </p:blipFill>
        <p:spPr>
          <a:xfrm>
            <a:off x="770010" y="3135833"/>
            <a:ext cx="10855354" cy="17309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2771"/>
            <a:ext cx="10515600" cy="51344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Usage of python programming to create a 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Web Scrapping with python programming adding to the created 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 (clean-up \ standardization)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using Structured Query Language (SQL)</a:t>
            </a:r>
          </a:p>
          <a:p>
            <a:pPr lvl="1">
              <a:lnSpc>
                <a:spcPct val="100000"/>
              </a:lnSpc>
              <a:spcBef>
                <a:spcPts val="1400"/>
              </a:spcBef>
            </a:pPr>
            <a:r>
              <a:rPr lang="en-US" sz="1600" dirty="0">
                <a:solidFill>
                  <a:schemeClr val="accent3">
                    <a:lumMod val="25000"/>
                  </a:schemeClr>
                </a:solidFill>
                <a:latin typeface="Abadi" panose="020B0604020104020204" pitchFamily="34" charset="0"/>
              </a:rPr>
              <a:t>EDA using various forms of Visualization with python programming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using Folium (python programming)</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Screenshots from the Interactive Visual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f</a:t>
            </a:r>
            <a:r>
              <a:rPr lang="en-US" sz="2200" dirty="0">
                <a:solidFill>
                  <a:schemeClr val="accent3">
                    <a:lumMod val="25000"/>
                  </a:schemeClr>
                </a:solidFill>
                <a:latin typeface="Abadi"/>
              </a:rPr>
              <a:t>ind the dates of the first successful landing outcome on ground pad (2015-12-22), utilizing a simple where clause on the attribute /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the function MIN on date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10" name="Picture 9">
            <a:extLst>
              <a:ext uri="{FF2B5EF4-FFF2-40B4-BE49-F238E27FC236}">
                <a16:creationId xmlns:a16="http://schemas.microsoft.com/office/drawing/2014/main" id="{7AA7C37E-3283-4EE9-BBE6-251DF8B63335}"/>
              </a:ext>
            </a:extLst>
          </p:cNvPr>
          <p:cNvPicPr>
            <a:picLocks noChangeAspect="1"/>
          </p:cNvPicPr>
          <p:nvPr/>
        </p:nvPicPr>
        <p:blipFill>
          <a:blip r:embed="rId3"/>
          <a:stretch>
            <a:fillRect/>
          </a:stretch>
        </p:blipFill>
        <p:spPr>
          <a:xfrm>
            <a:off x="335476" y="3429000"/>
            <a:ext cx="11521048" cy="17907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82262"/>
            <a:ext cx="10515600" cy="48947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l</a:t>
            </a:r>
            <a:r>
              <a:rPr lang="en-US" sz="2200" dirty="0">
                <a:solidFill>
                  <a:schemeClr val="accent3">
                    <a:lumMod val="25000"/>
                  </a:schemeClr>
                </a:solidFill>
                <a:latin typeface="Abadi"/>
              </a:rPr>
              <a:t>ist the names of boosters which have successfully landed on drone ship and had payload mass greater than 4000 but less than 6000, utilizing function DISTINCT on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and BETWEEN for the desired values of </a:t>
            </a:r>
            <a:r>
              <a:rPr lang="en-US" sz="2200" dirty="0" err="1">
                <a:solidFill>
                  <a:schemeClr val="accent3">
                    <a:lumMod val="25000"/>
                  </a:schemeClr>
                </a:solidFill>
                <a:latin typeface="Abadi"/>
              </a:rPr>
              <a:t>payload_mass__kg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4CBEC00-E2C9-4856-977D-26F71D5BC012}"/>
              </a:ext>
            </a:extLst>
          </p:cNvPr>
          <p:cNvPicPr>
            <a:picLocks noChangeAspect="1"/>
          </p:cNvPicPr>
          <p:nvPr/>
        </p:nvPicPr>
        <p:blipFill>
          <a:blip r:embed="rId3"/>
          <a:stretch>
            <a:fillRect/>
          </a:stretch>
        </p:blipFill>
        <p:spPr>
          <a:xfrm>
            <a:off x="869237" y="3081338"/>
            <a:ext cx="10317147" cy="269398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92772"/>
            <a:ext cx="10515600" cy="488419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using SQL to calculate the total number of successful and failure mission outcomes, via the function COUNT, creating a new column and GROUP BY on the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total of 100 success if you </a:t>
            </a:r>
            <a:r>
              <a:rPr lang="en-US" sz="2200" dirty="0" err="1">
                <a:solidFill>
                  <a:schemeClr val="accent3">
                    <a:lumMod val="25000"/>
                  </a:schemeClr>
                </a:solidFill>
                <a:latin typeface="Abadi" panose="020B0604020104020204" pitchFamily="34" charset="0"/>
              </a:rPr>
              <a:t>disconsider</a:t>
            </a:r>
            <a:r>
              <a:rPr lang="en-US" sz="2200" dirty="0">
                <a:solidFill>
                  <a:schemeClr val="accent3">
                    <a:lumMod val="25000"/>
                  </a:schemeClr>
                </a:solidFill>
                <a:latin typeface="Abadi" panose="020B0604020104020204" pitchFamily="34" charset="0"/>
              </a:rPr>
              <a:t> the payload status and a single (1)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D14F27A5-06B8-4429-9C99-4D59BD3CD016}"/>
              </a:ext>
            </a:extLst>
          </p:cNvPr>
          <p:cNvPicPr>
            <a:picLocks noChangeAspect="1"/>
          </p:cNvPicPr>
          <p:nvPr/>
        </p:nvPicPr>
        <p:blipFill>
          <a:blip r:embed="rId3"/>
          <a:stretch>
            <a:fillRect/>
          </a:stretch>
        </p:blipFill>
        <p:spPr>
          <a:xfrm>
            <a:off x="840039" y="3384140"/>
            <a:ext cx="10511921" cy="236548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8897"/>
            <a:ext cx="10515600" cy="475806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list the names of the booster which have carried the maximum payload mass, using DISTINCT function and a subquery to return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2F5DF79-ED6B-43F2-BDFF-2C8DB231532F}"/>
              </a:ext>
            </a:extLst>
          </p:cNvPr>
          <p:cNvPicPr>
            <a:picLocks noChangeAspect="1"/>
          </p:cNvPicPr>
          <p:nvPr/>
        </p:nvPicPr>
        <p:blipFill>
          <a:blip r:embed="rId3"/>
          <a:stretch>
            <a:fillRect/>
          </a:stretch>
        </p:blipFill>
        <p:spPr>
          <a:xfrm>
            <a:off x="2081048" y="2458439"/>
            <a:ext cx="8392500" cy="39687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17E664-62F4-4FBC-BE3D-EDA63FA0D701}"/>
              </a:ext>
            </a:extLst>
          </p:cNvPr>
          <p:cNvPicPr>
            <a:picLocks noChangeAspect="1"/>
          </p:cNvPicPr>
          <p:nvPr/>
        </p:nvPicPr>
        <p:blipFill>
          <a:blip r:embed="rId3"/>
          <a:stretch>
            <a:fillRect/>
          </a:stretch>
        </p:blipFill>
        <p:spPr>
          <a:xfrm>
            <a:off x="667398" y="3429000"/>
            <a:ext cx="10857203" cy="22955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to l</a:t>
            </a:r>
            <a:r>
              <a:rPr lang="en-US" sz="2200" dirty="0">
                <a:solidFill>
                  <a:schemeClr val="accent3">
                    <a:lumMod val="25000"/>
                  </a:schemeClr>
                </a:solidFill>
                <a:latin typeface="Abadi"/>
              </a:rPr>
              <a:t>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using a simple where clause stating the values for each column (</a:t>
            </a:r>
            <a:r>
              <a:rPr lang="en-US" sz="2200" dirty="0" err="1">
                <a:solidFill>
                  <a:schemeClr val="accent3">
                    <a:lumMod val="25000"/>
                  </a:schemeClr>
                </a:solidFill>
                <a:latin typeface="Abadi"/>
              </a:rPr>
              <a:t>landing__outcome</a:t>
            </a:r>
            <a:r>
              <a:rPr lang="en-US" sz="2200" dirty="0">
                <a:solidFill>
                  <a:schemeClr val="accent3">
                    <a:lumMod val="25000"/>
                  </a:schemeClr>
                </a:solidFill>
                <a:latin typeface="Abadi"/>
              </a:rPr>
              <a:t> and date), we also used the function / format YEAR for the date column.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138BFB-0C1E-4F75-8388-4302A57143B9}"/>
              </a:ext>
            </a:extLst>
          </p:cNvPr>
          <p:cNvPicPr>
            <a:picLocks noChangeAspect="1"/>
          </p:cNvPicPr>
          <p:nvPr/>
        </p:nvPicPr>
        <p:blipFill>
          <a:blip r:embed="rId3"/>
          <a:stretch>
            <a:fillRect/>
          </a:stretch>
        </p:blipFill>
        <p:spPr>
          <a:xfrm>
            <a:off x="850996" y="4048618"/>
            <a:ext cx="10520796" cy="212834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5324"/>
            <a:ext cx="10515600" cy="483163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Data selection with SQL r</a:t>
            </a:r>
            <a:r>
              <a:rPr lang="en-US" sz="2200" dirty="0">
                <a:solidFill>
                  <a:schemeClr val="accent3">
                    <a:lumMod val="25000"/>
                  </a:schemeClr>
                </a:solidFill>
                <a:latin typeface="Abadi"/>
              </a:rPr>
              <a:t>anking the count of landing outcomes (such as Failure (drone ship) or Success (ground pad)) between the date 2010-06-04 and 2017-03-20, in descending order, by using the function COUNT and creating a column counter which returns the count, the function IN to specify the outcomes desired and the function BETWEEN to filter the date field, grouping it using the function GROUP BY on the outcome field, and ordering it with ORDER BY function.</a:t>
            </a:r>
          </a:p>
          <a:p>
            <a:pPr>
              <a:lnSpc>
                <a:spcPct val="100000"/>
              </a:lnSpc>
              <a:spcBef>
                <a:spcPts val="1400"/>
              </a:spcBef>
            </a:pPr>
            <a:r>
              <a:rPr lang="en-US" sz="2200" dirty="0">
                <a:solidFill>
                  <a:schemeClr val="accent3">
                    <a:lumMod val="25000"/>
                  </a:schemeClr>
                </a:solidFill>
                <a:latin typeface="Abadi"/>
              </a:rPr>
              <a:t>Please note the “such as” values described were used as filters on the data selection</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324303"/>
            <a:ext cx="3528141" cy="5102908"/>
          </a:xfrm>
          <a:prstGeom prst="rect">
            <a:avLst/>
          </a:prstGeom>
        </p:spPr>
        <p:txBody>
          <a:bodyPr lIns="91440" tIns="45720" rIns="91440" bIns="45720" anchor="t">
            <a:normAutofit fontScale="92500" lnSpcReduction="10000"/>
          </a:bodyPr>
          <a:lstStyle/>
          <a:p>
            <a:pPr>
              <a:lnSpc>
                <a:spcPct val="100000"/>
              </a:lnSpc>
              <a:spcBef>
                <a:spcPts val="1400"/>
              </a:spcBef>
            </a:pPr>
            <a:r>
              <a:rPr lang="en-US" sz="1800" dirty="0">
                <a:solidFill>
                  <a:schemeClr val="accent3">
                    <a:lumMod val="25000"/>
                  </a:schemeClr>
                </a:solidFill>
                <a:latin typeface="Abadi"/>
              </a:rPr>
              <a:t>All SpaceX launch sites are situated on the northern hemisphere at the United States of America on its west coast in California and on its east coast in Florida. There is a higher success rate for the launches in Florida Cape Canaveral sites.</a:t>
            </a:r>
          </a:p>
          <a:p>
            <a:pPr>
              <a:lnSpc>
                <a:spcPct val="100000"/>
              </a:lnSpc>
              <a:spcBef>
                <a:spcPts val="1400"/>
              </a:spcBef>
            </a:pPr>
            <a:r>
              <a:rPr lang="en-US" sz="1800" dirty="0">
                <a:solidFill>
                  <a:schemeClr val="accent3">
                    <a:lumMod val="25000"/>
                  </a:schemeClr>
                </a:solidFill>
                <a:latin typeface="Abadi"/>
              </a:rPr>
              <a:t>Which also shows that the closer to the Equator the better the  result of the launch.</a:t>
            </a:r>
          </a:p>
          <a:p>
            <a:pPr>
              <a:lnSpc>
                <a:spcPct val="100000"/>
              </a:lnSpc>
              <a:spcBef>
                <a:spcPts val="1400"/>
              </a:spcBef>
            </a:pPr>
            <a:r>
              <a:rPr lang="en-US" sz="1800" dirty="0">
                <a:solidFill>
                  <a:schemeClr val="accent3">
                    <a:lumMod val="25000"/>
                  </a:schemeClr>
                </a:solidFill>
                <a:latin typeface="Abadi"/>
              </a:rPr>
              <a:t>And the proximity analysis shows that the launch sites rely on infrastructure such as railroads and highways to operate and that for safety reasons they are far from overpopulated areas like cities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6" name="Picture 5">
            <a:extLst>
              <a:ext uri="{FF2B5EF4-FFF2-40B4-BE49-F238E27FC236}">
                <a16:creationId xmlns:a16="http://schemas.microsoft.com/office/drawing/2014/main" id="{BAD4A916-7966-40A4-918B-345F11B8E6FD}"/>
              </a:ext>
            </a:extLst>
          </p:cNvPr>
          <p:cNvPicPr>
            <a:picLocks noChangeAspect="1"/>
          </p:cNvPicPr>
          <p:nvPr/>
        </p:nvPicPr>
        <p:blipFill>
          <a:blip r:embed="rId3"/>
          <a:stretch>
            <a:fillRect/>
          </a:stretch>
        </p:blipFill>
        <p:spPr>
          <a:xfrm>
            <a:off x="4636577" y="1887729"/>
            <a:ext cx="6649034" cy="397605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7" name="Picture 6">
            <a:extLst>
              <a:ext uri="{FF2B5EF4-FFF2-40B4-BE49-F238E27FC236}">
                <a16:creationId xmlns:a16="http://schemas.microsoft.com/office/drawing/2014/main" id="{EEEDF9FC-AB71-495F-BAA8-32E49911B9F5}"/>
              </a:ext>
            </a:extLst>
          </p:cNvPr>
          <p:cNvPicPr>
            <a:picLocks noChangeAspect="1"/>
          </p:cNvPicPr>
          <p:nvPr/>
        </p:nvPicPr>
        <p:blipFill>
          <a:blip r:embed="rId3"/>
          <a:stretch>
            <a:fillRect/>
          </a:stretch>
        </p:blipFill>
        <p:spPr>
          <a:xfrm>
            <a:off x="6298160" y="1661784"/>
            <a:ext cx="5806567" cy="3534432"/>
          </a:xfrm>
          <a:prstGeom prst="rect">
            <a:avLst/>
          </a:prstGeom>
        </p:spPr>
      </p:pic>
      <p:pic>
        <p:nvPicPr>
          <p:cNvPr id="9" name="Picture 8">
            <a:extLst>
              <a:ext uri="{FF2B5EF4-FFF2-40B4-BE49-F238E27FC236}">
                <a16:creationId xmlns:a16="http://schemas.microsoft.com/office/drawing/2014/main" id="{26911AA7-08E7-47AE-A81E-4699540DD493}"/>
              </a:ext>
            </a:extLst>
          </p:cNvPr>
          <p:cNvPicPr>
            <a:picLocks noChangeAspect="1"/>
          </p:cNvPicPr>
          <p:nvPr/>
        </p:nvPicPr>
        <p:blipFill>
          <a:blip r:embed="rId4"/>
          <a:stretch>
            <a:fillRect/>
          </a:stretch>
        </p:blipFill>
        <p:spPr>
          <a:xfrm>
            <a:off x="87273" y="1661784"/>
            <a:ext cx="5806567" cy="3534432"/>
          </a:xfrm>
          <a:prstGeom prst="rect">
            <a:avLst/>
          </a:prstGeom>
        </p:spPr>
      </p:pic>
    </p:spTree>
    <p:extLst>
      <p:ext uri="{BB962C8B-B14F-4D97-AF65-F5344CB8AC3E}">
        <p14:creationId xmlns:p14="http://schemas.microsoft.com/office/powerpoint/2010/main" val="4153332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4F46D-71AB-4C39-8B5F-4D1E716EF82C}"/>
              </a:ext>
            </a:extLst>
          </p:cNvPr>
          <p:cNvPicPr>
            <a:picLocks noChangeAspect="1"/>
          </p:cNvPicPr>
          <p:nvPr/>
        </p:nvPicPr>
        <p:blipFill>
          <a:blip r:embed="rId3"/>
          <a:stretch>
            <a:fillRect/>
          </a:stretch>
        </p:blipFill>
        <p:spPr>
          <a:xfrm>
            <a:off x="2894086" y="2283836"/>
            <a:ext cx="8391525" cy="414337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45324"/>
            <a:ext cx="10515601" cy="17236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For some reason the icons for the colors did not render in the map, I believe it might be related to the zoom scale ; but the date frame was updated</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4303"/>
            <a:ext cx="10629904" cy="510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has gained worldwide attention for a series of historic milestones.</a:t>
            </a:r>
          </a:p>
          <a:p>
            <a:pPr marL="457200" lvl="1" indent="0" algn="just">
              <a:spcBef>
                <a:spcPts val="1400"/>
              </a:spcBef>
              <a:buNone/>
            </a:pPr>
            <a:r>
              <a:rPr lang="en-US" sz="1800" dirty="0">
                <a:solidFill>
                  <a:schemeClr val="accent3">
                    <a:lumMod val="25000"/>
                  </a:schemeClr>
                </a:solidFill>
                <a:latin typeface="Abadi" panose="020B0604020104020204" pitchFamily="34" charset="0"/>
              </a:rPr>
              <a:t>It is the only private company ever to return a spacecraft from low-earth orbit, which it first accomplished in December 2010.</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are decisive / key for a successful landing?</a:t>
            </a:r>
          </a:p>
          <a:p>
            <a:pPr lvl="1">
              <a:spcBef>
                <a:spcPts val="1400"/>
              </a:spcBef>
            </a:pPr>
            <a:r>
              <a:rPr lang="en-US" sz="1800" dirty="0">
                <a:solidFill>
                  <a:schemeClr val="accent3">
                    <a:lumMod val="25000"/>
                  </a:schemeClr>
                </a:solidFill>
                <a:latin typeface="Abadi" panose="020B0604020104020204" pitchFamily="34" charset="0"/>
              </a:rPr>
              <a:t>Is there any relation between this factors that determines a successful landing?</a:t>
            </a:r>
          </a:p>
          <a:p>
            <a:pPr lvl="1">
              <a:spcBef>
                <a:spcPts val="1400"/>
              </a:spcBef>
            </a:pPr>
            <a:r>
              <a:rPr lang="en-US" sz="1800" dirty="0">
                <a:solidFill>
                  <a:schemeClr val="accent3">
                    <a:lumMod val="25000"/>
                  </a:schemeClr>
                </a:solidFill>
                <a:latin typeface="Abadi" panose="020B0604020104020204" pitchFamily="34" charset="0"/>
              </a:rPr>
              <a:t>If so, what is the combination with higher chance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02D04-50B7-4123-9222-D9F688F0C845}"/>
              </a:ext>
            </a:extLst>
          </p:cNvPr>
          <p:cNvPicPr>
            <a:picLocks noChangeAspect="1"/>
          </p:cNvPicPr>
          <p:nvPr/>
        </p:nvPicPr>
        <p:blipFill>
          <a:blip r:embed="rId3"/>
          <a:stretch>
            <a:fillRect/>
          </a:stretch>
        </p:blipFill>
        <p:spPr>
          <a:xfrm>
            <a:off x="6096001" y="3429000"/>
            <a:ext cx="5361972" cy="320256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pic>
        <p:nvPicPr>
          <p:cNvPr id="7" name="Picture 6">
            <a:extLst>
              <a:ext uri="{FF2B5EF4-FFF2-40B4-BE49-F238E27FC236}">
                <a16:creationId xmlns:a16="http://schemas.microsoft.com/office/drawing/2014/main" id="{1044351D-EEE7-4665-9E00-7BDA088D9A29}"/>
              </a:ext>
            </a:extLst>
          </p:cNvPr>
          <p:cNvPicPr>
            <a:picLocks noChangeAspect="1"/>
          </p:cNvPicPr>
          <p:nvPr/>
        </p:nvPicPr>
        <p:blipFill>
          <a:blip r:embed="rId4"/>
          <a:stretch>
            <a:fillRect/>
          </a:stretch>
        </p:blipFill>
        <p:spPr>
          <a:xfrm>
            <a:off x="770010" y="1331001"/>
            <a:ext cx="5252417" cy="3205086"/>
          </a:xfrm>
          <a:prstGeom prst="rect">
            <a:avLst/>
          </a:prstGeom>
        </p:spPr>
      </p:pic>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6306207" y="2411229"/>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Coast:  0.9 km</a:t>
            </a:r>
          </a:p>
        </p:txBody>
      </p:sp>
      <p:sp>
        <p:nvSpPr>
          <p:cNvPr id="11" name="Content Placeholder 4">
            <a:extLst>
              <a:ext uri="{FF2B5EF4-FFF2-40B4-BE49-F238E27FC236}">
                <a16:creationId xmlns:a16="http://schemas.microsoft.com/office/drawing/2014/main" id="{B1FC9424-FC77-4FEF-8554-BE632CD6297C}"/>
              </a:ext>
            </a:extLst>
          </p:cNvPr>
          <p:cNvSpPr txBox="1">
            <a:spLocks/>
          </p:cNvSpPr>
          <p:nvPr/>
        </p:nvSpPr>
        <p:spPr>
          <a:xfrm>
            <a:off x="770011" y="4664601"/>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Railroad: 1.28 km  </a:t>
            </a:r>
          </a:p>
        </p:txBody>
      </p:sp>
    </p:spTree>
    <p:extLst>
      <p:ext uri="{BB962C8B-B14F-4D97-AF65-F5344CB8AC3E}">
        <p14:creationId xmlns:p14="http://schemas.microsoft.com/office/powerpoint/2010/main" val="417853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Geographical analysis</a:t>
            </a:r>
          </a:p>
        </p:txBody>
      </p:sp>
      <p:sp>
        <p:nvSpPr>
          <p:cNvPr id="10" name="Content Placeholder 4">
            <a:extLst>
              <a:ext uri="{FF2B5EF4-FFF2-40B4-BE49-F238E27FC236}">
                <a16:creationId xmlns:a16="http://schemas.microsoft.com/office/drawing/2014/main" id="{8E6E3165-4B4A-4EE6-8D01-E520A79F7AC5}"/>
              </a:ext>
            </a:extLst>
          </p:cNvPr>
          <p:cNvSpPr txBox="1">
            <a:spLocks/>
          </p:cNvSpPr>
          <p:nvPr/>
        </p:nvSpPr>
        <p:spPr>
          <a:xfrm>
            <a:off x="6306207" y="2411229"/>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City:  51.7 km</a:t>
            </a:r>
          </a:p>
        </p:txBody>
      </p:sp>
      <p:sp>
        <p:nvSpPr>
          <p:cNvPr id="11" name="Content Placeholder 4">
            <a:extLst>
              <a:ext uri="{FF2B5EF4-FFF2-40B4-BE49-F238E27FC236}">
                <a16:creationId xmlns:a16="http://schemas.microsoft.com/office/drawing/2014/main" id="{B1FC9424-FC77-4FEF-8554-BE632CD6297C}"/>
              </a:ext>
            </a:extLst>
          </p:cNvPr>
          <p:cNvSpPr txBox="1">
            <a:spLocks/>
          </p:cNvSpPr>
          <p:nvPr/>
        </p:nvSpPr>
        <p:spPr>
          <a:xfrm>
            <a:off x="770011" y="4664601"/>
            <a:ext cx="5151765" cy="7313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Distance from the Highway: 1 km  </a:t>
            </a:r>
          </a:p>
        </p:txBody>
      </p:sp>
      <p:pic>
        <p:nvPicPr>
          <p:cNvPr id="5" name="Picture 4">
            <a:extLst>
              <a:ext uri="{FF2B5EF4-FFF2-40B4-BE49-F238E27FC236}">
                <a16:creationId xmlns:a16="http://schemas.microsoft.com/office/drawing/2014/main" id="{C4439471-4500-4A7D-BB43-DABB28C7822E}"/>
              </a:ext>
            </a:extLst>
          </p:cNvPr>
          <p:cNvPicPr>
            <a:picLocks noChangeAspect="1"/>
          </p:cNvPicPr>
          <p:nvPr/>
        </p:nvPicPr>
        <p:blipFill>
          <a:blip r:embed="rId3"/>
          <a:stretch>
            <a:fillRect/>
          </a:stretch>
        </p:blipFill>
        <p:spPr>
          <a:xfrm>
            <a:off x="6182140" y="3344916"/>
            <a:ext cx="5103471" cy="3082295"/>
          </a:xfrm>
          <a:prstGeom prst="rect">
            <a:avLst/>
          </a:prstGeom>
        </p:spPr>
      </p:pic>
      <p:pic>
        <p:nvPicPr>
          <p:cNvPr id="9" name="Picture 8">
            <a:extLst>
              <a:ext uri="{FF2B5EF4-FFF2-40B4-BE49-F238E27FC236}">
                <a16:creationId xmlns:a16="http://schemas.microsoft.com/office/drawing/2014/main" id="{6ED4EB6B-9EE0-430B-9AB0-AEB900EBB174}"/>
              </a:ext>
            </a:extLst>
          </p:cNvPr>
          <p:cNvPicPr>
            <a:picLocks noChangeAspect="1"/>
          </p:cNvPicPr>
          <p:nvPr/>
        </p:nvPicPr>
        <p:blipFill>
          <a:blip r:embed="rId4"/>
          <a:stretch>
            <a:fillRect/>
          </a:stretch>
        </p:blipFill>
        <p:spPr>
          <a:xfrm>
            <a:off x="770011" y="1345652"/>
            <a:ext cx="5115783" cy="3092376"/>
          </a:xfrm>
          <a:prstGeom prst="rect">
            <a:avLst/>
          </a:prstGeom>
        </p:spPr>
      </p:pic>
    </p:spTree>
    <p:extLst>
      <p:ext uri="{BB962C8B-B14F-4D97-AF65-F5344CB8AC3E}">
        <p14:creationId xmlns:p14="http://schemas.microsoft.com/office/powerpoint/2010/main" val="3720539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2772"/>
            <a:ext cx="10104817" cy="513443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marL="228600" lvl="1">
              <a:lnSpc>
                <a:spcPct val="120000"/>
              </a:lnSpc>
              <a:spcBef>
                <a:spcPts val="1400"/>
              </a:spcBef>
            </a:pPr>
            <a:r>
              <a:rPr lang="en-US" sz="1800" dirty="0">
                <a:solidFill>
                  <a:schemeClr val="accent3">
                    <a:lumMod val="25000"/>
                  </a:schemeClr>
                </a:solidFill>
                <a:latin typeface="Abadi"/>
              </a:rPr>
              <a:t>Data collections were created by using python programming to retrieve data from SpaceX API and via web scraping Wikipedia </a:t>
            </a:r>
            <a:r>
              <a:rPr lang="en-US" sz="18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(List of Falcon 9 and Falcon Heavy launches)</a:t>
            </a:r>
            <a:r>
              <a:rPr lang="en-US" sz="1800" dirty="0">
                <a:solidFill>
                  <a:schemeClr val="accent3">
                    <a:lumMod val="25000"/>
                  </a:schemeClr>
                </a:solidFill>
                <a:latin typeface="Abadi"/>
              </a:rPr>
              <a:t> </a:t>
            </a:r>
          </a:p>
          <a:p>
            <a:pPr marL="228600" lvl="1">
              <a:lnSpc>
                <a:spcPct val="120000"/>
              </a:lnSpc>
              <a:spcBef>
                <a:spcPts val="1400"/>
              </a:spcBef>
            </a:pPr>
            <a:r>
              <a:rPr lang="en-US" sz="1800" dirty="0">
                <a:solidFill>
                  <a:schemeClr val="accent3">
                    <a:lumMod val="25000"/>
                  </a:schemeClr>
                </a:solidFill>
                <a:latin typeface="Abadi"/>
              </a:rPr>
              <a:t>Data collected from the API was then “processed” using python Pandas data frames removing  the unwanted columns and removing null values – Wangling</a:t>
            </a:r>
          </a:p>
          <a:p>
            <a:pPr marL="228600" lvl="1">
              <a:lnSpc>
                <a:spcPct val="120000"/>
              </a:lnSpc>
              <a:spcBef>
                <a:spcPts val="1400"/>
              </a:spcBef>
            </a:pPr>
            <a:r>
              <a:rPr lang="en-US" sz="1800" dirty="0">
                <a:solidFill>
                  <a:schemeClr val="accent3">
                    <a:lumMod val="25000"/>
                  </a:schemeClr>
                </a:solidFill>
                <a:latin typeface="Abadi"/>
              </a:rPr>
              <a:t>Initial EDA using SQL has paved the way to a more in-depth analysis since some relations with the data were already showing up.</a:t>
            </a:r>
          </a:p>
          <a:p>
            <a:pPr marL="228600" lvl="1">
              <a:lnSpc>
                <a:spcPct val="120000"/>
              </a:lnSpc>
              <a:spcBef>
                <a:spcPts val="1400"/>
              </a:spcBef>
            </a:pPr>
            <a:r>
              <a:rPr lang="en-US" sz="1800" dirty="0">
                <a:solidFill>
                  <a:schemeClr val="accent3">
                    <a:lumMod val="25000"/>
                  </a:schemeClr>
                </a:solidFill>
                <a:latin typeface="Abadi"/>
              </a:rPr>
              <a:t>These relations were then visually checked in an interactive dashboard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Finally predictive analysis using classification models corroborate to identify and suggest the relations we look for</a:t>
            </a: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61241"/>
            <a:ext cx="10551583" cy="5165970"/>
          </a:xfrm>
          <a:prstGeom prst="rect">
            <a:avLst/>
          </a:prstGeom>
        </p:spPr>
        <p:txBody>
          <a:bodyPr/>
          <a:lstStyle/>
          <a:p>
            <a:pPr marL="0" indent="0" algn="just">
              <a:buNone/>
            </a:pPr>
            <a:r>
              <a:rPr lang="en-US" sz="2400" dirty="0"/>
              <a:t>Data collection was done using various methods via python programming. Utilizing requests library, we  retrieved data from SpaceX API in </a:t>
            </a:r>
            <a:r>
              <a:rPr lang="en-US" sz="2400" dirty="0" err="1"/>
              <a:t>json</a:t>
            </a:r>
            <a:r>
              <a:rPr lang="en-US" sz="2400" dirty="0"/>
              <a:t> format, which was then “translated” into Panda data frames creating a “table” from the attributes and values presented on the </a:t>
            </a:r>
            <a:r>
              <a:rPr lang="en-US" sz="2400" dirty="0" err="1"/>
              <a:t>json</a:t>
            </a:r>
            <a:r>
              <a:rPr lang="en-US" sz="2400" dirty="0"/>
              <a:t> response.</a:t>
            </a:r>
          </a:p>
          <a:p>
            <a:pPr marL="0" indent="0" algn="just">
              <a:buNone/>
            </a:pPr>
            <a:r>
              <a:rPr lang="en-US" sz="2400" dirty="0"/>
              <a:t>Then we narrowed the table contents by excluding unwanted columns, and by calculating some of the values using given premade functions. </a:t>
            </a:r>
          </a:p>
          <a:p>
            <a:pPr marL="0" indent="0" algn="just">
              <a:buNone/>
            </a:pPr>
            <a:r>
              <a:rPr lang="en-US" sz="2400" dirty="0"/>
              <a:t>Web scraping was performed to gather data from Falcon 9 launch using python </a:t>
            </a:r>
            <a:r>
              <a:rPr lang="en-US" sz="2400" dirty="0" err="1"/>
              <a:t>BeautifulSoup</a:t>
            </a:r>
            <a:r>
              <a:rPr lang="en-US" sz="2400" dirty="0"/>
              <a:t> which were then converted also into Panda data frames to complement the analysis.</a:t>
            </a:r>
          </a:p>
          <a:p>
            <a:pPr marL="0" indent="0" algn="just">
              <a:buNone/>
            </a:pPr>
            <a:r>
              <a:rPr lang="en-US" sz="2400" dirty="0"/>
              <a:t>Data wrangling was next, when null values were replaced on the dataset by its column mean value (</a:t>
            </a:r>
            <a:r>
              <a:rPr lang="en-US" sz="2400" dirty="0" err="1"/>
              <a:t>PayloadMass</a:t>
            </a:r>
            <a:r>
              <a:rPr lang="en-US" sz="2400" dirty="0"/>
              <a:t>), and initial counts on the grouping of values per Launch Site, Orbit and Outcome, enabled us to classify the data adding a column with the successful (1) of failed (0) outcome.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request method and creating a normalized Panda data frame from SpaceX API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response.</a:t>
            </a:r>
          </a:p>
          <a:p>
            <a:pPr>
              <a:lnSpc>
                <a:spcPct val="100000"/>
              </a:lnSpc>
              <a:spcBef>
                <a:spcPts val="1400"/>
              </a:spcBef>
            </a:pPr>
            <a:endParaRPr lang="en-US" sz="2200" dirty="0">
              <a:solidFill>
                <a:schemeClr val="accent3">
                  <a:lumMod val="25000"/>
                </a:schemeClr>
              </a:solidFill>
              <a:latin typeface="Abadi"/>
            </a:endParaRPr>
          </a:p>
          <a:p>
            <a:r>
              <a:rPr lang="en-US" dirty="0"/>
              <a:t>GitHub link: </a:t>
            </a:r>
            <a:r>
              <a:rPr lang="en-US" dirty="0">
                <a:hlinkClick r:id="rId3"/>
              </a:rPr>
              <a:t>SpaceX Collecting Data</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F21AC99-0D2F-4BAE-B549-B0FBF30442DA}"/>
              </a:ext>
            </a:extLst>
          </p:cNvPr>
          <p:cNvPicPr>
            <a:picLocks noChangeAspect="1"/>
          </p:cNvPicPr>
          <p:nvPr/>
        </p:nvPicPr>
        <p:blipFill>
          <a:blip r:embed="rId4"/>
          <a:stretch>
            <a:fillRect/>
          </a:stretch>
        </p:blipFill>
        <p:spPr>
          <a:xfrm>
            <a:off x="5461001" y="1800225"/>
            <a:ext cx="6325532" cy="398867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D333FDD-F871-46D6-9579-FE9C69981B45}"/>
              </a:ext>
            </a:extLst>
          </p:cNvPr>
          <p:cNvPicPr>
            <a:picLocks noChangeAspect="1"/>
          </p:cNvPicPr>
          <p:nvPr/>
        </p:nvPicPr>
        <p:blipFill>
          <a:blip r:embed="rId3"/>
          <a:stretch>
            <a:fillRect/>
          </a:stretch>
        </p:blipFill>
        <p:spPr>
          <a:xfrm>
            <a:off x="770011" y="3154412"/>
            <a:ext cx="10667999" cy="31649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92499"/>
            <a:ext cx="10668000" cy="160951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python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we performed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of the Falcon 9 launch records from Wikipedia, parsing the html format into a Panda data frame.</a:t>
            </a:r>
          </a:p>
          <a:p>
            <a:pPr>
              <a:lnSpc>
                <a:spcPct val="100000"/>
              </a:lnSpc>
              <a:spcBef>
                <a:spcPts val="1400"/>
              </a:spcBef>
            </a:pPr>
            <a:r>
              <a:rPr lang="en-US" sz="2200" dirty="0">
                <a:solidFill>
                  <a:schemeClr val="accent3">
                    <a:lumMod val="25000"/>
                  </a:schemeClr>
                </a:solidFill>
                <a:latin typeface="Abadi" panose="020B0604020104020204" pitchFamily="34" charset="0"/>
              </a:rPr>
              <a:t>GitHub link: </a:t>
            </a:r>
            <a:r>
              <a:rPr lang="en-US" sz="2200" dirty="0">
                <a:solidFill>
                  <a:schemeClr val="accent3">
                    <a:lumMod val="25000"/>
                  </a:schemeClr>
                </a:solidFill>
                <a:latin typeface="Abadi" panose="020B0604020104020204" pitchFamily="34" charset="0"/>
                <a:hlinkClick r:id="rId4"/>
              </a:rPr>
              <a:t>Web Scrapping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498</TotalTime>
  <Words>2731</Words>
  <Application>Microsoft Office PowerPoint</Application>
  <PresentationFormat>Widescreen</PresentationFormat>
  <Paragraphs>257</Paragraphs>
  <Slides>51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Pedro Barcellos</cp:lastModifiedBy>
  <cp:revision>225</cp:revision>
  <dcterms:created xsi:type="dcterms:W3CDTF">2021-04-29T18:58:34Z</dcterms:created>
  <dcterms:modified xsi:type="dcterms:W3CDTF">2022-04-04T00:02:42Z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